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327" r:id="rId4"/>
    <p:sldId id="258" r:id="rId5"/>
    <p:sldId id="260" r:id="rId6"/>
    <p:sldId id="330" r:id="rId7"/>
    <p:sldId id="328" r:id="rId8"/>
    <p:sldId id="331" r:id="rId9"/>
    <p:sldId id="334" r:id="rId10"/>
    <p:sldId id="332" r:id="rId11"/>
    <p:sldId id="333" r:id="rId12"/>
    <p:sldId id="261" r:id="rId13"/>
    <p:sldId id="336" r:id="rId14"/>
    <p:sldId id="384" r:id="rId15"/>
    <p:sldId id="337" r:id="rId16"/>
    <p:sldId id="340" r:id="rId17"/>
    <p:sldId id="342" r:id="rId18"/>
    <p:sldId id="343" r:id="rId19"/>
    <p:sldId id="338" r:id="rId20"/>
    <p:sldId id="344" r:id="rId21"/>
    <p:sldId id="345" r:id="rId22"/>
    <p:sldId id="346" r:id="rId23"/>
    <p:sldId id="347" r:id="rId24"/>
    <p:sldId id="352" r:id="rId25"/>
    <p:sldId id="348" r:id="rId26"/>
    <p:sldId id="349" r:id="rId27"/>
    <p:sldId id="350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85" r:id="rId37"/>
    <p:sldId id="361" r:id="rId38"/>
    <p:sldId id="363" r:id="rId39"/>
    <p:sldId id="362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6" r:id="rId49"/>
    <p:sldId id="372" r:id="rId50"/>
    <p:sldId id="373" r:id="rId51"/>
    <p:sldId id="374" r:id="rId52"/>
    <p:sldId id="375" r:id="rId53"/>
    <p:sldId id="383" r:id="rId54"/>
    <p:sldId id="377" r:id="rId55"/>
    <p:sldId id="386" r:id="rId56"/>
    <p:sldId id="378" r:id="rId57"/>
    <p:sldId id="379" r:id="rId58"/>
    <p:sldId id="380" r:id="rId59"/>
    <p:sldId id="381" r:id="rId60"/>
    <p:sldId id="382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1"/>
    <p:restoredTop sz="94694"/>
  </p:normalViewPr>
  <p:slideViewPr>
    <p:cSldViewPr snapToGrid="0">
      <p:cViewPr varScale="1">
        <p:scale>
          <a:sx n="121" d="100"/>
          <a:sy n="121" d="100"/>
        </p:scale>
        <p:origin x="8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00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19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47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09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40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29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00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39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8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711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420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905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82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31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21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501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114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99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334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194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733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83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56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955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798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187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385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683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894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20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556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644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422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280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056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430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46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418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143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7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922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555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571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328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596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597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1602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47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141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81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0241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84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3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1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46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2.jpg"/><Relationship Id="rId5" Type="http://schemas.openxmlformats.org/officeDocument/2006/relationships/image" Target="../media/image56.jpeg"/><Relationship Id="rId10" Type="http://schemas.openxmlformats.org/officeDocument/2006/relationships/image" Target="../media/image71.jpg"/><Relationship Id="rId4" Type="http://schemas.openxmlformats.org/officeDocument/2006/relationships/image" Target="../media/image36.JPG"/><Relationship Id="rId9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 epidemiology in the time of SARS-CoV-2</a:t>
            </a: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 descr="mdcl_nigh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Braley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Center for Antibiotic Discovery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University, Canada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oncov.ca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Winter 2020 – SARS-CoV-2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8" y="948776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641404" y="2431298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9C7CA65-4530-A445-A9F7-4561E7AC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3" y="3504440"/>
            <a:ext cx="1851854" cy="185185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764DED4-BDDE-CE4F-A08C-D3AC9C54A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05" y="3504440"/>
            <a:ext cx="1851854" cy="1851854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AF301C3-BBEF-5E49-93C2-10839078A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221" y="3504440"/>
            <a:ext cx="4401706" cy="2670626"/>
          </a:xfrm>
          <a:prstGeom prst="rect">
            <a:avLst/>
          </a:prstGeom>
        </p:spPr>
      </p:pic>
      <p:sp>
        <p:nvSpPr>
          <p:cNvPr id="17" name="Google Shape;444;p39">
            <a:extLst>
              <a:ext uri="{FF2B5EF4-FFF2-40B4-BE49-F238E27FC236}">
                <a16:creationId xmlns:a16="http://schemas.microsoft.com/office/drawing/2014/main" id="{409AF3F5-2528-6E4A-B9A5-5F345868EA8E}"/>
              </a:ext>
            </a:extLst>
          </p:cNvPr>
          <p:cNvSpPr txBox="1"/>
          <p:nvPr/>
        </p:nvSpPr>
        <p:spPr>
          <a:xfrm>
            <a:off x="3262851" y="731563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 Bait Capture Probe Set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/covid-19-baits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Nasir, J.A., D.J. Speicher, R.A. Kozak, H.N. </a:t>
            </a:r>
            <a:r>
              <a:rPr lang="en-CA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Poinar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M.S. Miller, &amp; A.G. McArthur. 2020. Rapid design of a bait capture platform for culture- and amplification-free next-generation sequencing of SARS-CoV-2. </a:t>
            </a:r>
            <a:r>
              <a:rPr lang="en-CA" sz="1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Preprints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2020, 2020020385.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0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262851" y="731563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 Bait Capture Probe Set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/covid-19-baits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Nasir, J.A., D.J. Speicher, R.A. Kozak, H.N. </a:t>
            </a:r>
            <a:r>
              <a:rPr lang="en-CA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Poinar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M.S. Miller, &amp; A.G. McArthur. 2020. Rapid design of a bait capture platform for culture- and amplification-free next-generation sequencing of SARS-CoV-2. </a:t>
            </a:r>
            <a:r>
              <a:rPr lang="en-CA" sz="1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Preprints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2020, 2020020385.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9C7CA65-4530-A445-A9F7-4561E7AC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3" y="3504440"/>
            <a:ext cx="1851854" cy="185185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764DED4-BDDE-CE4F-A08C-D3AC9C54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605" y="3504440"/>
            <a:ext cx="1851854" cy="1851854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AF301C3-BBEF-5E49-93C2-10839078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221" y="3504440"/>
            <a:ext cx="4401706" cy="26706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E88CA5-F683-A846-B757-53A0ACB38E60}"/>
              </a:ext>
            </a:extLst>
          </p:cNvPr>
          <p:cNvSpPr/>
          <p:nvPr/>
        </p:nvSpPr>
        <p:spPr>
          <a:xfrm>
            <a:off x="6316717" y="4898856"/>
            <a:ext cx="1187669" cy="457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653;p57">
            <a:extLst>
              <a:ext uri="{FF2B5EF4-FFF2-40B4-BE49-F238E27FC236}">
                <a16:creationId xmlns:a16="http://schemas.microsoft.com/office/drawing/2014/main" id="{5B25E129-ACFC-0740-ACDC-435529E07FED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Winter 2020 – SARS-CoV-2 Bait Capture</a:t>
            </a:r>
            <a:endParaRPr dirty="0"/>
          </a:p>
        </p:txBody>
      </p:sp>
      <p:pic>
        <p:nvPicPr>
          <p:cNvPr id="14" name="Picture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B95E5E5-B969-DC47-A2AA-D1CC6C0D9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68" y="948776"/>
            <a:ext cx="1460938" cy="1420577"/>
          </a:xfrm>
          <a:prstGeom prst="rect">
            <a:avLst/>
          </a:prstGeom>
        </p:spPr>
      </p:pic>
      <p:sp>
        <p:nvSpPr>
          <p:cNvPr id="15" name="Google Shape;659;p57">
            <a:extLst>
              <a:ext uri="{FF2B5EF4-FFF2-40B4-BE49-F238E27FC236}">
                <a16:creationId xmlns:a16="http://schemas.microsoft.com/office/drawing/2014/main" id="{807ACAE3-891D-B949-8F24-665D08A40857}"/>
              </a:ext>
            </a:extLst>
          </p:cNvPr>
          <p:cNvSpPr txBox="1"/>
          <p:nvPr/>
        </p:nvSpPr>
        <p:spPr>
          <a:xfrm>
            <a:off x="641404" y="2431298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FE10ECA-C856-C244-AA55-421136DD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3B0E80-B4A1-844D-BD75-8E714BD80C1E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83B0E80-B4A1-844D-BD75-8E714BD80C1E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4" name="Picture 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337EBB57-B23D-894B-85C6-0BB5625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99EBE8E-3CAC-BD4F-8FAC-50C7D63D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68FA11-4FC1-4E46-9EDE-F279FD1D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F3942D-AA25-2344-9515-577D7A4D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8DAC4-62E1-714D-AA4B-7C7D9E2DC76C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21735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769E4D-3F86-5446-99F9-900D6CF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97041-1B03-7C46-BE15-CA6FA18C33E0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38910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7CDAF8-F329-6843-9BFA-F8686718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8EFB1-860B-7249-A7C3-7EAF36287B6D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3" name="Picture 2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EC370E9A-C56C-8241-BAA6-F49C24C6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25018-A7B4-7847-A4BF-AEC15B7BF4E8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2892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Global and community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Outbreak dynamics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F9DFC-DA01-5145-B09E-E987C00139E4}"/>
              </a:ext>
            </a:extLst>
          </p:cNvPr>
          <p:cNvSpPr/>
          <p:nvPr/>
        </p:nvSpPr>
        <p:spPr>
          <a:xfrm>
            <a:off x="195002" y="3963435"/>
            <a:ext cx="4713330" cy="1186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EE1226-89FC-3E4E-A577-3A0B122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5BE90-DF97-CD4A-BE9D-76AA04886C55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12" name="Picture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F2A2741-F32F-A84A-BC7F-3C33AF52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F142A4-38BC-F246-A78E-C9E4F5E91D18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2383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Global and community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Outbreak dynamics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F9DFC-DA01-5145-B09E-E987C00139E4}"/>
              </a:ext>
            </a:extLst>
          </p:cNvPr>
          <p:cNvSpPr/>
          <p:nvPr/>
        </p:nvSpPr>
        <p:spPr>
          <a:xfrm>
            <a:off x="273269" y="1253028"/>
            <a:ext cx="3090042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C2436C-C63D-7948-BAFD-C9F31C0A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9FCC6-7867-644D-92AB-97863BCF4322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12" name="Picture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516324C-4217-9F48-A923-7130AAAB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779313-BB7C-A543-B119-342B008BCFA9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41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C0982AB4-7176-5B4A-880B-87F27FAB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354994"/>
            <a:ext cx="8124497" cy="164591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6F1373-7A58-E145-9C8F-A7D3D38E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78" y="2300860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50BD0DDC-755B-9042-9048-8CF334D65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531" y="5055514"/>
            <a:ext cx="2702910" cy="1737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Diagnostic Escape Mutations</a:t>
            </a:r>
            <a:endParaRPr dirty="0"/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38A0CFF-0A98-0849-B771-8CEA4244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2" y="689417"/>
            <a:ext cx="4235668" cy="2825190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4D1DDCB-F427-EE4B-BB98-01C1897B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33" y="689417"/>
            <a:ext cx="3584027" cy="2571527"/>
          </a:xfrm>
          <a:prstGeom prst="rect">
            <a:avLst/>
          </a:prstGeom>
        </p:spPr>
      </p:pic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B139C7EF-ECD5-ED46-9644-434C1F9A0E53}"/>
              </a:ext>
            </a:extLst>
          </p:cNvPr>
          <p:cNvSpPr txBox="1"/>
          <p:nvPr/>
        </p:nvSpPr>
        <p:spPr>
          <a:xfrm>
            <a:off x="336332" y="3814027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SeeGene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Allplex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COVID assay - can detect 3 different genes -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RdRp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Envelope and Nucleocapsid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Roche; Assay: Cobas SARS-CoV-2 assay - can detect 2 genes, ORF1ab gene (Target 1) and Envelope gene (Target 2)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Altona Diagnostics;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RealStar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SARS-CoV-2 assay - can detect the Spike and Envelope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BGI Genomics; MGI SARS-CoV-2 Assay –  detects the ORF1ab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 Regional Laboratory Medicine Program; Assay: SARS-CoV-2 – detects 2-3 different viral genes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Laboratory; Assay: SARS-CoV-2 – detects 2 different viral gene targets  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A27EE3-432D-CC43-8402-430318A62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48" y="3597057"/>
            <a:ext cx="2477612" cy="16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2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Escape Mutations?</a:t>
            </a:r>
            <a:endParaRPr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B563B96-524C-2F4D-A341-5B81AC88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4BD37B94-9D00-D149-9F0B-75400C1BC0AB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or vaccine escape mutations low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 low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7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3;p57">
            <a:extLst>
              <a:ext uri="{FF2B5EF4-FFF2-40B4-BE49-F238E27FC236}">
                <a16:creationId xmlns:a16="http://schemas.microsoft.com/office/drawing/2014/main" id="{3381D952-D37C-D34E-B8E3-11E17D644F83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with Sequencing Error</a:t>
            </a:r>
            <a:endParaRPr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DFC2506-5031-6D4C-A15B-8362AFCE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7" y="1261539"/>
            <a:ext cx="7872349" cy="487650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D424F7-977F-244B-9537-170F22F8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with Sequencing Error</a:t>
            </a:r>
            <a:endParaRPr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468EFD-6E95-A44E-876A-89A90F2A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0" y="684812"/>
            <a:ext cx="6210708" cy="596377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B75AAC-A69E-5945-A96D-F3AD6F35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Escape Mutations?</a:t>
            </a:r>
            <a:endParaRPr dirty="0"/>
          </a:p>
        </p:txBody>
      </p:sp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D40510C-B0A5-EF44-BFD9-E7CC5081D0F6}"/>
              </a:ext>
            </a:extLst>
          </p:cNvPr>
          <p:cNvSpPr txBox="1"/>
          <p:nvPr/>
        </p:nvSpPr>
        <p:spPr>
          <a:xfrm>
            <a:off x="2895880" y="1466192"/>
            <a:ext cx="33522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Population Biology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C611596F-0761-584D-85D6-0BBE733DF10A}"/>
              </a:ext>
            </a:extLst>
          </p:cNvPr>
          <p:cNvSpPr txBox="1"/>
          <p:nvPr/>
        </p:nvSpPr>
        <p:spPr>
          <a:xfrm>
            <a:off x="446690" y="2248047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intrinsic mutation rate					low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much time has passed, i.e. generations of replication			not much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big is the population, i.e. how many have been infected? 		33M+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the population expanding or contracting? Bottlenecks?			varies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Potential for recombination?						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Selective pressures?						D614G</a:t>
            </a:r>
          </a:p>
          <a:p>
            <a:pPr lvl="0" algn="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thermostability*</a:t>
            </a:r>
            <a:endParaRPr i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BB94A-98BD-7547-B58E-668B9BC5802B}"/>
              </a:ext>
            </a:extLst>
          </p:cNvPr>
          <p:cNvSpPr txBox="1"/>
          <p:nvPr/>
        </p:nvSpPr>
        <p:spPr>
          <a:xfrm>
            <a:off x="0" y="6558771"/>
            <a:ext cx="3268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* Long </a:t>
            </a:r>
            <a:r>
              <a:rPr lang="en-US" sz="1050" i="1" dirty="0">
                <a:solidFill>
                  <a:schemeClr val="bg1"/>
                </a:solidFill>
              </a:rPr>
              <a:t>et a</a:t>
            </a:r>
            <a:r>
              <a:rPr lang="en-US" sz="1050" dirty="0">
                <a:solidFill>
                  <a:schemeClr val="bg1"/>
                </a:solidFill>
              </a:rPr>
              <a:t>l. </a:t>
            </a:r>
            <a:r>
              <a:rPr lang="en-US" sz="1050">
                <a:solidFill>
                  <a:schemeClr val="bg1"/>
                </a:solidFill>
              </a:rPr>
              <a:t>2020. </a:t>
            </a:r>
            <a:r>
              <a:rPr lang="en-US" sz="1050" i="1" dirty="0" err="1">
                <a:solidFill>
                  <a:schemeClr val="bg1"/>
                </a:solidFill>
              </a:rPr>
              <a:t>medRxiv</a:t>
            </a:r>
            <a:r>
              <a:rPr lang="en-US" sz="1050" dirty="0">
                <a:solidFill>
                  <a:schemeClr val="bg1"/>
                </a:solidFill>
              </a:rPr>
              <a:t> 2020.09.22.20199125.</a:t>
            </a:r>
          </a:p>
        </p:txBody>
      </p:sp>
    </p:spTree>
    <p:extLst>
      <p:ext uri="{BB962C8B-B14F-4D97-AF65-F5344CB8AC3E}">
        <p14:creationId xmlns:p14="http://schemas.microsoft.com/office/powerpoint/2010/main" val="6170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468EFD-6E95-A44E-876A-89A90F2A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0" y="684812"/>
            <a:ext cx="2973522" cy="28552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B75AAC-A69E-5945-A96D-F3AD6F35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9898F4F2-09E7-4E4D-BDD8-228360A89F29}"/>
              </a:ext>
            </a:extLst>
          </p:cNvPr>
          <p:cNvSpPr txBox="1"/>
          <p:nvPr/>
        </p:nvSpPr>
        <p:spPr>
          <a:xfrm>
            <a:off x="336332" y="3814027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SeeGene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Allplex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COVID assay - can detect 3 different genes -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RdRp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Envelope and Nucleocapsid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Roche; Assay: Cobas SARS-CoV-2 assay - can detect 2 genes, ORF1ab gene (Target 1) and Envelope gene (Target 2)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Altona Diagnostics;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RealStar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SARS-CoV-2 assay - can detect the Spike and Envelope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BGI Genomics; MGI SARS-CoV-2 Assay –  detects the ORF1ab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 Regional Laboratory Medicine Program; Assay: SARS-CoV-2 – detects 2-3 different viral genes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Laboratory; Assay: SARS-CoV-2 – detects 2 different viral gene targets  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5355FF8C-6A90-284B-B8D5-30693C682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553" y="3814027"/>
            <a:ext cx="2702910" cy="1737585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15CE3CBA-9341-8741-A2EF-2AA4E6A8D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882" y="1355316"/>
            <a:ext cx="2313588" cy="1542392"/>
          </a:xfrm>
          <a:prstGeom prst="rect">
            <a:avLst/>
          </a:prstGeom>
        </p:spPr>
      </p:pic>
      <p:sp>
        <p:nvSpPr>
          <p:cNvPr id="9" name="Google Shape;148;p16">
            <a:extLst>
              <a:ext uri="{FF2B5EF4-FFF2-40B4-BE49-F238E27FC236}">
                <a16:creationId xmlns:a16="http://schemas.microsoft.com/office/drawing/2014/main" id="{85EECCF7-D16F-D546-87DD-B4A59CEE2F54}"/>
              </a:ext>
            </a:extLst>
          </p:cNvPr>
          <p:cNvSpPr txBox="1"/>
          <p:nvPr/>
        </p:nvSpPr>
        <p:spPr>
          <a:xfrm>
            <a:off x="4525559" y="2949819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Ramzi Fattouh</a:t>
            </a:r>
          </a:p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Clinical Microbiologist | Dept. of Lab Medicine</a:t>
            </a:r>
          </a:p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St. Michael's Hospital, Toronto</a:t>
            </a:r>
            <a:endParaRPr sz="1100" dirty="0"/>
          </a:p>
        </p:txBody>
      </p:sp>
      <p:sp>
        <p:nvSpPr>
          <p:cNvPr id="10" name="Google Shape;653;p57">
            <a:extLst>
              <a:ext uri="{FF2B5EF4-FFF2-40B4-BE49-F238E27FC236}">
                <a16:creationId xmlns:a16="http://schemas.microsoft.com/office/drawing/2014/main" id="{4391E5D6-913C-8745-883F-507C5DAB13F4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Diagnostic Escape Mutations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0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800EED83-362E-E743-A792-57995310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218EF-E7B0-EC42-8645-5008DF0065D1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024443D-CEDF-5A48-9AC3-4FC61A45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2744B6-AD65-1347-B21C-7607E75C953A}"/>
              </a:ext>
            </a:extLst>
          </p:cNvPr>
          <p:cNvSpPr txBox="1"/>
          <p:nvPr/>
        </p:nvSpPr>
        <p:spPr>
          <a:xfrm>
            <a:off x="2344576" y="2825568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(PDF, McMaster)</a:t>
            </a:r>
          </a:p>
        </p:txBody>
      </p:sp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85220251-5507-134C-91BB-866BF85B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19D442-9D69-1241-A918-D43801E82BA4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</p:spTree>
    <p:extLst>
      <p:ext uri="{BB962C8B-B14F-4D97-AF65-F5344CB8AC3E}">
        <p14:creationId xmlns:p14="http://schemas.microsoft.com/office/powerpoint/2010/main" val="37703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DB00395-CC1C-C54B-B7FB-C9DBF2BE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11" name="Google Shape;148;p16">
            <a:extLst>
              <a:ext uri="{FF2B5EF4-FFF2-40B4-BE49-F238E27FC236}">
                <a16:creationId xmlns:a16="http://schemas.microsoft.com/office/drawing/2014/main" id="{3BA89A85-308F-9740-B788-FA17D2DCDD0C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A64A42D4-8FAB-4C48-A1B8-F125A1E3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7DC36E5-F1C4-CB46-8499-127F1BE0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C90C0824-85FE-BB44-9814-F39580296EAE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1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9EB5BE78-2432-D04D-BAC4-0FA36C312059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2BC98CB-D940-7343-923C-89FBDEBE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89499A-52FA-B24F-B47A-2CBF4FD13E86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30808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8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05D8EA5-167D-1845-A9E7-AD5F20B9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B91F49-1ABC-184F-89EA-6E8661AD8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19" y="4961313"/>
            <a:ext cx="2397374" cy="169814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8B7E0CE-2D7A-9340-B398-5CBA22AD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10" y="4965419"/>
            <a:ext cx="2397374" cy="1698140"/>
          </a:xfrm>
          <a:prstGeom prst="rect">
            <a:avLst/>
          </a:prstGeom>
        </p:spPr>
      </p:pic>
      <p:sp>
        <p:nvSpPr>
          <p:cNvPr id="12" name="Google Shape;653;p57">
            <a:extLst>
              <a:ext uri="{FF2B5EF4-FFF2-40B4-BE49-F238E27FC236}">
                <a16:creationId xmlns:a16="http://schemas.microsoft.com/office/drawing/2014/main" id="{96E15867-EC87-6C47-9777-8C2F3304EDF0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73CA955-A45E-CB42-8B8E-44F2D81B5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47" y="1313793"/>
            <a:ext cx="8569105" cy="348943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2235A2A-D168-8C49-92CD-3C544DD5D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85" y="4966132"/>
            <a:ext cx="3157737" cy="17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1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41AA4998-506E-AC4E-B146-74415EF29E53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8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DF6F25C5-DCB5-FA44-BC46-A6D4A97A37EA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C155F-83EF-7D4D-B071-3CA7E4F1CE5D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00F35-CD59-2048-B686-847EC3119425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4AB3D2-3664-3740-B41A-7FBA286AB530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32BDC-B582-2243-946F-4FA5F2A99893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454B0971-C4FA-544F-BDE2-FEC182085B0C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B12B0-8FB9-2543-BFC4-C1F90D9AAC08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0432D-27C3-964E-A4FD-8582DD732344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9A967A-3DE5-C149-9F31-086F7E3C2047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5F465-40A7-A440-A318-D465C52A0794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F6145749-9340-BF44-ADCB-A28ABE64CF69}"/>
              </a:ext>
            </a:extLst>
          </p:cNvPr>
          <p:cNvSpPr txBox="1"/>
          <p:nvPr/>
        </p:nvSpPr>
        <p:spPr>
          <a:xfrm rot="19395742">
            <a:off x="7588100" y="534420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5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59A5E121-A279-F840-B093-285B4FDD408F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DC26DE-50C9-B64F-A086-427469104770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5FEB4-E47C-6440-A28F-6423EFDF941C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D75904-ED3C-B746-823E-E4FCC853D0FE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2BDE9-8BAD-C742-AD2B-8B5B7365490A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F9C0894B-02EA-3643-9CA9-A7A250B6857E}"/>
              </a:ext>
            </a:extLst>
          </p:cNvPr>
          <p:cNvSpPr txBox="1"/>
          <p:nvPr/>
        </p:nvSpPr>
        <p:spPr>
          <a:xfrm rot="19395742">
            <a:off x="7588100" y="534420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323D7EA-DDD1-A14E-B970-676BC2734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25" name="Picture 2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88808B7-0CB0-EB43-BB81-530DEE7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oogle Shape;692;p59">
            <a:extLst>
              <a:ext uri="{FF2B5EF4-FFF2-40B4-BE49-F238E27FC236}">
                <a16:creationId xmlns:a16="http://schemas.microsoft.com/office/drawing/2014/main" id="{C461F435-F5D9-BD47-B07C-6B4E20AAE3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93;p59">
            <a:extLst>
              <a:ext uri="{FF2B5EF4-FFF2-40B4-BE49-F238E27FC236}">
                <a16:creationId xmlns:a16="http://schemas.microsoft.com/office/drawing/2014/main" id="{21789FC7-A2FA-9E42-AD50-0A6BA7CC40E9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856B7CBA-893B-D34E-9BC9-8BBE89332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31" name="Google Shape;693;p59">
            <a:extLst>
              <a:ext uri="{FF2B5EF4-FFF2-40B4-BE49-F238E27FC236}">
                <a16:creationId xmlns:a16="http://schemas.microsoft.com/office/drawing/2014/main" id="{29D8FEAF-6875-144C-87B0-BB579F86EE9C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7746AE6-513C-8849-861F-7F80C4DEE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32" name="Google Shape;693;p59">
            <a:extLst>
              <a:ext uri="{FF2B5EF4-FFF2-40B4-BE49-F238E27FC236}">
                <a16:creationId xmlns:a16="http://schemas.microsoft.com/office/drawing/2014/main" id="{73E4B31C-9C43-1F40-8C7C-611F8AB6D731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2EEC220-F7A4-7E46-820F-32D218D09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33" name="Google Shape;693;p59">
            <a:extLst>
              <a:ext uri="{FF2B5EF4-FFF2-40B4-BE49-F238E27FC236}">
                <a16:creationId xmlns:a16="http://schemas.microsoft.com/office/drawing/2014/main" id="{9763C469-6B6E-3F4B-809F-9457F822A58B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444;p39">
            <a:extLst>
              <a:ext uri="{FF2B5EF4-FFF2-40B4-BE49-F238E27FC236}">
                <a16:creationId xmlns:a16="http://schemas.microsoft.com/office/drawing/2014/main" id="{6863A4B5-15F5-A04E-BFA7-F5250CB200A7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08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25" name="Picture 2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88808B7-0CB0-EB43-BB81-530DEE7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oogle Shape;692;p59">
            <a:extLst>
              <a:ext uri="{FF2B5EF4-FFF2-40B4-BE49-F238E27FC236}">
                <a16:creationId xmlns:a16="http://schemas.microsoft.com/office/drawing/2014/main" id="{C461F435-F5D9-BD47-B07C-6B4E20AAE3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93;p59">
            <a:extLst>
              <a:ext uri="{FF2B5EF4-FFF2-40B4-BE49-F238E27FC236}">
                <a16:creationId xmlns:a16="http://schemas.microsoft.com/office/drawing/2014/main" id="{21789FC7-A2FA-9E42-AD50-0A6BA7CC40E9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444;p39">
            <a:extLst>
              <a:ext uri="{FF2B5EF4-FFF2-40B4-BE49-F238E27FC236}">
                <a16:creationId xmlns:a16="http://schemas.microsoft.com/office/drawing/2014/main" id="{51B3944C-F746-DE41-BE80-80C2BD9756C4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B3DA6-1B92-B343-BB3E-29B83FC62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81" y="1197718"/>
            <a:ext cx="3097114" cy="5361053"/>
          </a:xfrm>
          <a:prstGeom prst="rect">
            <a:avLst/>
          </a:prstGeom>
        </p:spPr>
      </p:pic>
      <p:pic>
        <p:nvPicPr>
          <p:cNvPr id="18" name="Picture 17" descr="A picture containing green&#10;&#10;Description automatically generated">
            <a:extLst>
              <a:ext uri="{FF2B5EF4-FFF2-40B4-BE49-F238E27FC236}">
                <a16:creationId xmlns:a16="http://schemas.microsoft.com/office/drawing/2014/main" id="{9612611D-D9AD-8542-BBC8-7503418A9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01" y="3100870"/>
            <a:ext cx="3909882" cy="2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3A82C5-840D-0F4B-A085-82C4E4B1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2" y="964269"/>
            <a:ext cx="8079047" cy="3851532"/>
          </a:xfrm>
          <a:prstGeom prst="rect">
            <a:avLst/>
          </a:prstGeom>
        </p:spPr>
      </p:pic>
      <p:sp>
        <p:nvSpPr>
          <p:cNvPr id="14" name="Google Shape;444;p39">
            <a:extLst>
              <a:ext uri="{FF2B5EF4-FFF2-40B4-BE49-F238E27FC236}">
                <a16:creationId xmlns:a16="http://schemas.microsoft.com/office/drawing/2014/main" id="{A5798892-27E0-FA45-B50D-8A05576AEC84}"/>
              </a:ext>
            </a:extLst>
          </p:cNvPr>
          <p:cNvSpPr txBox="1"/>
          <p:nvPr/>
        </p:nvSpPr>
        <p:spPr>
          <a:xfrm>
            <a:off x="225691" y="500174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Viral concentration (Ct value) is the most important predictor of success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ARTIC3 provides highest depth of coverage of the SARS-CoV-2 genome; but dropped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provides the most even coverage of the SARS-CoV-2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Bait capture enrichment provides results on par with sequencing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Bait capture very useful for determining PCR artifacts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2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NCoV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-Tools: Quality control for SARS-CoV-2 sequencing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jts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ncov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-tools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-71566" y="2870391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Jared Simpson (OICR)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F3AE0C4-1975-584F-86BF-6C1F1F68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1" y="916315"/>
            <a:ext cx="2945337" cy="1963558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4464361-BF9C-2F48-8B3D-22C8EF7C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85" y="916315"/>
            <a:ext cx="4737939" cy="28173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" y="4010993"/>
            <a:ext cx="8124497" cy="16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CAR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p15" descr="miseq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5" descr="syria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maxresdefault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5"/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32" name="Google Shape;132;p15"/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138" name="Google Shape;138;p15" descr="hi-hamiltongeneral-8col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5"/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708174"/>
            <a:ext cx="8124497" cy="1645911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A9096A0D-3FDF-4646-987A-52C4A5927E94}"/>
              </a:ext>
            </a:extLst>
          </p:cNvPr>
          <p:cNvSpPr txBox="1"/>
          <p:nvPr/>
        </p:nvSpPr>
        <p:spPr>
          <a:xfrm>
            <a:off x="1214116" y="238192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150,000 representative SARS-CoV-2 genomes from across Canada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8F709A25-0768-EE40-9324-8B3F057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11" y="2807948"/>
            <a:ext cx="2133599" cy="137159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61443A-3AB8-9D4C-809F-6498F30B7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210" y="2795932"/>
            <a:ext cx="2277035" cy="13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708174"/>
            <a:ext cx="8124497" cy="1645911"/>
          </a:xfrm>
          <a:prstGeom prst="rect">
            <a:avLst/>
          </a:prstGeom>
        </p:spPr>
      </p:pic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6A9A8506-01C3-3E43-8A3C-1F6B222F3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1" y="4497850"/>
            <a:ext cx="1274272" cy="1911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90DFC-A145-7547-B0C0-D5418797A8D6}"/>
              </a:ext>
            </a:extLst>
          </p:cNvPr>
          <p:cNvSpPr txBox="1"/>
          <p:nvPr/>
        </p:nvSpPr>
        <p:spPr>
          <a:xfrm>
            <a:off x="541775" y="6409257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73D19AC-E1A6-FB4F-8A4F-34856199A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497" y="4497850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6453C-790F-3845-A55D-7E367675746B}"/>
              </a:ext>
            </a:extLst>
          </p:cNvPr>
          <p:cNvSpPr txBox="1"/>
          <p:nvPr/>
        </p:nvSpPr>
        <p:spPr>
          <a:xfrm>
            <a:off x="2060226" y="6409257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A9096A0D-3FDF-4646-987A-52C4A5927E94}"/>
              </a:ext>
            </a:extLst>
          </p:cNvPr>
          <p:cNvSpPr txBox="1"/>
          <p:nvPr/>
        </p:nvSpPr>
        <p:spPr>
          <a:xfrm>
            <a:off x="1214116" y="238192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150,000 representative SARS-CoV-2 genomes from across Canada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8F709A25-0768-EE40-9324-8B3F05701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411" y="2807948"/>
            <a:ext cx="2133599" cy="137159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61443A-3AB8-9D4C-809F-6498F30B7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210" y="2795932"/>
            <a:ext cx="2277035" cy="1383615"/>
          </a:xfrm>
          <a:prstGeom prst="rect">
            <a:avLst/>
          </a:prstGeom>
        </p:spPr>
      </p:pic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0C04132-D956-324E-A131-31984224B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010" y="4497850"/>
            <a:ext cx="953013" cy="1221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AC2E1D-2B8E-C143-8A69-C3938B35D05A}"/>
              </a:ext>
            </a:extLst>
          </p:cNvPr>
          <p:cNvSpPr txBox="1"/>
          <p:nvPr/>
        </p:nvSpPr>
        <p:spPr>
          <a:xfrm>
            <a:off x="4000012" y="5739224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Andrew McArthur</a:t>
            </a:r>
          </a:p>
        </p:txBody>
      </p:sp>
      <p:pic>
        <p:nvPicPr>
          <p:cNvPr id="19" name="Google Shape;654;p57">
            <a:extLst>
              <a:ext uri="{FF2B5EF4-FFF2-40B4-BE49-F238E27FC236}">
                <a16:creationId xmlns:a16="http://schemas.microsoft.com/office/drawing/2014/main" id="{5642441D-B13F-4646-AD25-3D584AFC1C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19654" y="4528755"/>
            <a:ext cx="1381152" cy="908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55;p57">
            <a:extLst>
              <a:ext uri="{FF2B5EF4-FFF2-40B4-BE49-F238E27FC236}">
                <a16:creationId xmlns:a16="http://schemas.microsoft.com/office/drawing/2014/main" id="{C6175725-27B6-CF4B-9E7A-4C30094F9473}"/>
              </a:ext>
            </a:extLst>
          </p:cNvPr>
          <p:cNvSpPr txBox="1"/>
          <p:nvPr/>
        </p:nvSpPr>
        <p:spPr>
          <a:xfrm>
            <a:off x="4977356" y="5436949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1D26471-AB93-0D4F-9642-2520F4639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001" y="4528755"/>
            <a:ext cx="875003" cy="1221049"/>
          </a:xfrm>
          <a:prstGeom prst="rect">
            <a:avLst/>
          </a:prstGeom>
        </p:spPr>
      </p:pic>
      <p:sp>
        <p:nvSpPr>
          <p:cNvPr id="24" name="Google Shape;655;p57">
            <a:extLst>
              <a:ext uri="{FF2B5EF4-FFF2-40B4-BE49-F238E27FC236}">
                <a16:creationId xmlns:a16="http://schemas.microsoft.com/office/drawing/2014/main" id="{F0D39735-1ED3-5E4B-BBCE-D7CAA1A6C301}"/>
              </a:ext>
            </a:extLst>
          </p:cNvPr>
          <p:cNvSpPr txBox="1"/>
          <p:nvPr/>
        </p:nvSpPr>
        <p:spPr>
          <a:xfrm>
            <a:off x="6249699" y="5758532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Ahmed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Draia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4634829A-978E-9345-8BF5-241F8E4B7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2762" y="4548063"/>
            <a:ext cx="1120621" cy="1120621"/>
          </a:xfrm>
          <a:prstGeom prst="rect">
            <a:avLst/>
          </a:prstGeom>
        </p:spPr>
      </p:pic>
      <p:sp>
        <p:nvSpPr>
          <p:cNvPr id="27" name="Google Shape;655;p57">
            <a:extLst>
              <a:ext uri="{FF2B5EF4-FFF2-40B4-BE49-F238E27FC236}">
                <a16:creationId xmlns:a16="http://schemas.microsoft.com/office/drawing/2014/main" id="{3CA028A6-23E0-B340-927E-023343CBB3A7}"/>
              </a:ext>
            </a:extLst>
          </p:cNvPr>
          <p:cNvSpPr txBox="1"/>
          <p:nvPr/>
        </p:nvSpPr>
        <p:spPr>
          <a:xfrm>
            <a:off x="7414526" y="5695616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Emily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Panousis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1D3B248E-84A2-8249-BFE2-B08201411595}"/>
              </a:ext>
            </a:extLst>
          </p:cNvPr>
          <p:cNvSpPr txBox="1"/>
          <p:nvPr/>
        </p:nvSpPr>
        <p:spPr>
          <a:xfrm>
            <a:off x="195000" y="931552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British Columbia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1A433AE1-288E-1145-B3F1-3E0132E34A87}"/>
              </a:ext>
            </a:extLst>
          </p:cNvPr>
          <p:cNvSpPr txBox="1"/>
          <p:nvPr/>
        </p:nvSpPr>
        <p:spPr>
          <a:xfrm>
            <a:off x="351197" y="1454772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 public health approach – BC Centre for Disease Control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testing, sequencing, and data collection goes through one provincial agency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Ability to cross-analyze sequence and clinical information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5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1D3B248E-84A2-8249-BFE2-B08201411595}"/>
              </a:ext>
            </a:extLst>
          </p:cNvPr>
          <p:cNvSpPr txBox="1"/>
          <p:nvPr/>
        </p:nvSpPr>
        <p:spPr>
          <a:xfrm>
            <a:off x="195000" y="931552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British Columbia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1A433AE1-288E-1145-B3F1-3E0132E34A87}"/>
              </a:ext>
            </a:extLst>
          </p:cNvPr>
          <p:cNvSpPr txBox="1"/>
          <p:nvPr/>
        </p:nvSpPr>
        <p:spPr>
          <a:xfrm>
            <a:off x="351197" y="1454772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 public health approach – BC Centre for Disease Control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testing, sequencing, and data collection goes through one provincial agency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Ability to cross-analyze sequence and clinical information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53;p57">
            <a:extLst>
              <a:ext uri="{FF2B5EF4-FFF2-40B4-BE49-F238E27FC236}">
                <a16:creationId xmlns:a16="http://schemas.microsoft.com/office/drawing/2014/main" id="{9B48F907-51CA-684E-B2AF-8E4E331EAD5E}"/>
              </a:ext>
            </a:extLst>
          </p:cNvPr>
          <p:cNvSpPr txBox="1"/>
          <p:nvPr/>
        </p:nvSpPr>
        <p:spPr>
          <a:xfrm>
            <a:off x="195000" y="2565143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Ontario</a:t>
            </a:r>
            <a:endParaRPr dirty="0"/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9D2B6AE-3A0D-AB47-957E-F92D3E8FF1C3}"/>
              </a:ext>
            </a:extLst>
          </p:cNvPr>
          <p:cNvSpPr txBox="1"/>
          <p:nvPr/>
        </p:nvSpPr>
        <p:spPr>
          <a:xfrm>
            <a:off x="351197" y="3088363"/>
            <a:ext cx="8079047" cy="412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surveillance model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(PHOL) handles ~35% of positive COVID-19 samples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65% of testing and samples handled by 2 main public hospital laboratories, 4 community laboratories, and 29 affiliated laboratories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PHOL primary focusses on outbreaks – we rely on our healthcare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partners to examine community transmission of SARS-CoV-2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existing framework for sharing samples or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PHOL requires academic partners: 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University, Ontario Institute for Cancer Research, </a:t>
            </a: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Canadore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College</a:t>
            </a:r>
          </a:p>
        </p:txBody>
      </p:sp>
    </p:spTree>
    <p:extLst>
      <p:ext uri="{BB962C8B-B14F-4D97-AF65-F5344CB8AC3E}">
        <p14:creationId xmlns:p14="http://schemas.microsoft.com/office/powerpoint/2010/main" val="35862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A1D511-BD8D-1B4C-8B79-7026B3EF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9" y="122437"/>
            <a:ext cx="4593022" cy="1749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6CD6BC-379B-164B-84D7-03C9830C59F1}"/>
              </a:ext>
            </a:extLst>
          </p:cNvPr>
          <p:cNvSpPr/>
          <p:nvPr/>
        </p:nvSpPr>
        <p:spPr>
          <a:xfrm>
            <a:off x="58328" y="2158174"/>
            <a:ext cx="9008082" cy="416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E0F1D4-6C66-D94F-80A6-86CB8E7F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" y="2158174"/>
            <a:ext cx="8872164" cy="4029793"/>
          </a:xfrm>
          <a:prstGeom prst="rect">
            <a:avLst/>
          </a:prstGeom>
        </p:spPr>
      </p:pic>
      <p:pic>
        <p:nvPicPr>
          <p:cNvPr id="13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E70B6FD-FC1D-8F43-82D6-64BD1108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25" y="306379"/>
            <a:ext cx="875003" cy="1221049"/>
          </a:xfrm>
          <a:prstGeom prst="rect">
            <a:avLst/>
          </a:prstGeom>
        </p:spPr>
      </p:pic>
      <p:sp>
        <p:nvSpPr>
          <p:cNvPr id="14" name="Google Shape;655;p57">
            <a:extLst>
              <a:ext uri="{FF2B5EF4-FFF2-40B4-BE49-F238E27FC236}">
                <a16:creationId xmlns:a16="http://schemas.microsoft.com/office/drawing/2014/main" id="{BB46377C-44CD-AE49-AEB8-531881169A24}"/>
              </a:ext>
            </a:extLst>
          </p:cNvPr>
          <p:cNvSpPr txBox="1"/>
          <p:nvPr/>
        </p:nvSpPr>
        <p:spPr>
          <a:xfrm>
            <a:off x="5227723" y="1536156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Ahmed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Draia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A920FD61-B466-1D40-B1CF-2AB5C023A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134" y="306379"/>
            <a:ext cx="1229777" cy="1229777"/>
          </a:xfrm>
          <a:prstGeom prst="rect">
            <a:avLst/>
          </a:prstGeom>
        </p:spPr>
      </p:pic>
      <p:sp>
        <p:nvSpPr>
          <p:cNvPr id="16" name="Google Shape;655;p57">
            <a:extLst>
              <a:ext uri="{FF2B5EF4-FFF2-40B4-BE49-F238E27FC236}">
                <a16:creationId xmlns:a16="http://schemas.microsoft.com/office/drawing/2014/main" id="{55EA2443-69C1-D144-A9A9-6734CB9A41C8}"/>
              </a:ext>
            </a:extLst>
          </p:cNvPr>
          <p:cNvSpPr txBox="1"/>
          <p:nvPr/>
        </p:nvSpPr>
        <p:spPr>
          <a:xfrm>
            <a:off x="6699028" y="1527428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Emily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Panousis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McMaster’s Sequences</a:t>
            </a:r>
            <a:endParaRPr dirty="0"/>
          </a:p>
        </p:txBody>
      </p:sp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0F8A4A1-CD7D-5C47-8000-460FC06C09E6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Sinai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EORLA (Ottawa)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THP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London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HSC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HSN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Halton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Unity Health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Grand River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Kingston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Lifelabs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Dynacare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44;p39">
            <a:extLst>
              <a:ext uri="{FF2B5EF4-FFF2-40B4-BE49-F238E27FC236}">
                <a16:creationId xmlns:a16="http://schemas.microsoft.com/office/drawing/2014/main" id="{ED92C628-208E-EA42-B443-4E9EDDEE860F}"/>
              </a:ext>
            </a:extLst>
          </p:cNvPr>
          <p:cNvSpPr txBox="1"/>
          <p:nvPr/>
        </p:nvSpPr>
        <p:spPr>
          <a:xfrm>
            <a:off x="3193009" y="1319876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~1300 First Wave + Summer genomes sequenced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4C008C4-6D72-4842-9740-09A78AFD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85" y="1736841"/>
            <a:ext cx="3652478" cy="2942735"/>
          </a:xfrm>
          <a:prstGeom prst="rect">
            <a:avLst/>
          </a:prstGeom>
        </p:spPr>
      </p:pic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B9397F43-2868-5740-A0CB-44D9035AC04D}"/>
              </a:ext>
            </a:extLst>
          </p:cNvPr>
          <p:cNvSpPr txBox="1"/>
          <p:nvPr/>
        </p:nvSpPr>
        <p:spPr>
          <a:xfrm>
            <a:off x="3121291" y="1795499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405	March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	April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	May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	June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	July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	August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2856EDEC-CAB2-CE4C-B734-3922E136BE93}"/>
              </a:ext>
            </a:extLst>
          </p:cNvPr>
          <p:cNvSpPr txBox="1"/>
          <p:nvPr/>
        </p:nvSpPr>
        <p:spPr>
          <a:xfrm>
            <a:off x="2682020" y="486162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1910s	1	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1920s	5	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1930s	19	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1940s	26	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1950s	57	*********************************************************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1960s	37	*************************************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1970s	26	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1980s	32	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1990s	21	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2000s	8	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2010s	2	**</a:t>
            </a:r>
            <a:endParaRPr sz="1000" dirty="0">
              <a:solidFill>
                <a:schemeClr val="lt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B808F-0EDD-5643-8512-45FF0AC1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9" y="648548"/>
            <a:ext cx="8579502" cy="353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084B0C-2FDF-1B4B-A13F-BB22C40EA6AC}"/>
              </a:ext>
            </a:extLst>
          </p:cNvPr>
          <p:cNvSpPr txBox="1"/>
          <p:nvPr/>
        </p:nvSpPr>
        <p:spPr>
          <a:xfrm>
            <a:off x="195001" y="4186859"/>
            <a:ext cx="7588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Maan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Genotyping SARS-CoV-2 through an interactive web application. </a:t>
            </a:r>
            <a:r>
              <a:rPr lang="en-US" sz="1050" i="1" dirty="0">
                <a:solidFill>
                  <a:schemeClr val="bg1"/>
                </a:solidFill>
              </a:rPr>
              <a:t>The Lancet Digital Health</a:t>
            </a:r>
            <a:r>
              <a:rPr lang="en-US" sz="1050" dirty="0">
                <a:solidFill>
                  <a:schemeClr val="bg1"/>
                </a:solidFill>
              </a:rPr>
              <a:t>, 2, e340–e341.</a:t>
            </a:r>
          </a:p>
        </p:txBody>
      </p:sp>
    </p:spTree>
    <p:extLst>
      <p:ext uri="{BB962C8B-B14F-4D97-AF65-F5344CB8AC3E}">
        <p14:creationId xmlns:p14="http://schemas.microsoft.com/office/powerpoint/2010/main" val="7116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5" name="Picture 4" descr="A picture containing implement, stationary, screenshot&#10;&#10;Description automatically generated">
            <a:extLst>
              <a:ext uri="{FF2B5EF4-FFF2-40B4-BE49-F238E27FC236}">
                <a16:creationId xmlns:a16="http://schemas.microsoft.com/office/drawing/2014/main" id="{439D4EFA-CB5D-2F4D-9CCA-67BCE425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" y="838200"/>
            <a:ext cx="5638620" cy="4271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7458B-982D-0E43-825F-C1E7784AFB5B}"/>
              </a:ext>
            </a:extLst>
          </p:cNvPr>
          <p:cNvSpPr txBox="1"/>
          <p:nvPr/>
        </p:nvSpPr>
        <p:spPr>
          <a:xfrm>
            <a:off x="472907" y="5109882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nextstrain.org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8827A3FE-2EC8-E74A-9C94-FBF4D14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52" y="838200"/>
            <a:ext cx="1738482" cy="1738482"/>
          </a:xfrm>
          <a:prstGeom prst="rect">
            <a:avLst/>
          </a:prstGeom>
        </p:spPr>
      </p:pic>
      <p:sp>
        <p:nvSpPr>
          <p:cNvPr id="10" name="Google Shape;693;p59">
            <a:extLst>
              <a:ext uri="{FF2B5EF4-FFF2-40B4-BE49-F238E27FC236}">
                <a16:creationId xmlns:a16="http://schemas.microsoft.com/office/drawing/2014/main" id="{746A1803-B8A7-F844-BC4E-44AFE8DB25CA}"/>
              </a:ext>
            </a:extLst>
          </p:cNvPr>
          <p:cNvSpPr txBox="1"/>
          <p:nvPr/>
        </p:nvSpPr>
        <p:spPr>
          <a:xfrm>
            <a:off x="6459552" y="2627093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595DEE3F-5BE2-8848-AFAF-A688CE2A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5" y="838200"/>
            <a:ext cx="5584533" cy="39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FFFA3A-42B8-994F-BB79-EBA86E5E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838200"/>
            <a:ext cx="5486400" cy="3657600"/>
          </a:xfrm>
          <a:prstGeom prst="rect">
            <a:avLst/>
          </a:prstGeo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8827A3FE-2EC8-E74A-9C94-FBF4D141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52" y="838200"/>
            <a:ext cx="1738482" cy="1738482"/>
          </a:xfrm>
          <a:prstGeom prst="rect">
            <a:avLst/>
          </a:prstGeom>
        </p:spPr>
      </p:pic>
      <p:sp>
        <p:nvSpPr>
          <p:cNvPr id="10" name="Google Shape;693;p59">
            <a:extLst>
              <a:ext uri="{FF2B5EF4-FFF2-40B4-BE49-F238E27FC236}">
                <a16:creationId xmlns:a16="http://schemas.microsoft.com/office/drawing/2014/main" id="{746A1803-B8A7-F844-BC4E-44AFE8DB25CA}"/>
              </a:ext>
            </a:extLst>
          </p:cNvPr>
          <p:cNvSpPr txBox="1"/>
          <p:nvPr/>
        </p:nvSpPr>
        <p:spPr>
          <a:xfrm>
            <a:off x="6459552" y="2627093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73B4AF-E86B-5044-A1AA-E6B391AE9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317" y="4138988"/>
            <a:ext cx="3639671" cy="24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 descr="genepi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184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-25510" y="3167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Rapid Infectious Disease Analysis (IRIDA) Platform - a Canadian-led open source, end-to-end platform for public health genomics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3B1E21-16A1-D547-B12F-23D7C330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522" y="90066"/>
            <a:ext cx="3619500" cy="88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FE9B01C-CA7F-4345-80C2-FDD260BC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1" y="968187"/>
            <a:ext cx="6848447" cy="417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2484F-732C-6843-804D-0794A31189EA}"/>
              </a:ext>
            </a:extLst>
          </p:cNvPr>
          <p:cNvSpPr txBox="1"/>
          <p:nvPr/>
        </p:nvSpPr>
        <p:spPr>
          <a:xfrm>
            <a:off x="7386328" y="2061882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10361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39C475-D161-8448-A292-C0731508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" y="699247"/>
            <a:ext cx="8638224" cy="2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9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39C475-D161-8448-A292-C0731508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" y="699247"/>
            <a:ext cx="8638224" cy="2828105"/>
          </a:xfrm>
          <a:prstGeom prst="rect">
            <a:avLst/>
          </a:prstGeom>
        </p:spPr>
      </p:pic>
      <p:pic>
        <p:nvPicPr>
          <p:cNvPr id="4" name="Picture 3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E1E3B9D-0C81-4C43-86D5-F08763F2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" y="3771116"/>
            <a:ext cx="8638223" cy="2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FFFA3A-42B8-994F-BB79-EBA86E5E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838200"/>
            <a:ext cx="5486400" cy="3657600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4328611A-E68A-0248-A582-D2D7D42511D6}"/>
              </a:ext>
            </a:extLst>
          </p:cNvPr>
          <p:cNvSpPr txBox="1"/>
          <p:nvPr/>
        </p:nvSpPr>
        <p:spPr>
          <a:xfrm>
            <a:off x="411140" y="4906856"/>
            <a:ext cx="8481848" cy="1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Selective pressures?						D614G</a:t>
            </a:r>
          </a:p>
          <a:p>
            <a:pPr lvl="0" algn="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thermostability*</a:t>
            </a:r>
            <a:endParaRPr i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1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6DB0E73-4831-C847-85DA-1746B2BD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69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Diversity in the USA is very high since the virus is still undergoing population expansion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open the borders, sequencing should be able to differentiate between a community outbreak and cross-border infection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8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Diversity in the USA is very high since the virus is still undergoing population expansion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open the borders, sequencing should be able to differentiate between a community outbreak and cross-border infection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Virus genome sequences in a Long-Term Care facility outbreak will be identical in consensus sequence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may look the same as the surrounding community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Analogous to Canada’s northern tuberculosis crisis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Sequencing! </a:t>
            </a:r>
          </a:p>
        </p:txBody>
      </p:sp>
      <p:pic>
        <p:nvPicPr>
          <p:cNvPr id="6" name="Picture 5" descr="A person standing in front of a snow covered mountain&#10;&#10;Description automatically generated">
            <a:extLst>
              <a:ext uri="{FF2B5EF4-FFF2-40B4-BE49-F238E27FC236}">
                <a16:creationId xmlns:a16="http://schemas.microsoft.com/office/drawing/2014/main" id="{91757CF1-71CC-FA47-8C4E-D759C6F2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28" y="4365810"/>
            <a:ext cx="2072341" cy="2072341"/>
          </a:xfrm>
          <a:prstGeom prst="rect">
            <a:avLst/>
          </a:prstGeom>
        </p:spPr>
      </p:pic>
      <p:sp>
        <p:nvSpPr>
          <p:cNvPr id="8" name="Google Shape;693;p59">
            <a:extLst>
              <a:ext uri="{FF2B5EF4-FFF2-40B4-BE49-F238E27FC236}">
                <a16:creationId xmlns:a16="http://schemas.microsoft.com/office/drawing/2014/main" id="{46C2CC24-1E37-8342-A68F-9D64A685420E}"/>
              </a:ext>
            </a:extLst>
          </p:cNvPr>
          <p:cNvSpPr txBox="1"/>
          <p:nvPr/>
        </p:nvSpPr>
        <p:spPr>
          <a:xfrm>
            <a:off x="6549199" y="6438151"/>
            <a:ext cx="2711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Robyn Lee</a:t>
            </a:r>
          </a:p>
          <a:p>
            <a:pPr lvl="0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(Nunavik Regional Board of Health)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DB22F6C-F7DB-0446-831C-A80855E9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78" y="5219489"/>
            <a:ext cx="1633997" cy="9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EAA038-7B54-FF47-8313-433C0DE8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57" y="880382"/>
            <a:ext cx="1686486" cy="1686486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B6E3C2E-E939-C047-8980-7144CEA3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61" y="1163397"/>
            <a:ext cx="2226423" cy="117066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4FED118-D452-0040-A6B2-F49B67A1C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2" y="1163397"/>
            <a:ext cx="2793253" cy="112045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5C08E09-68B4-4943-B8D2-CE0589C4E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26" y="2861095"/>
            <a:ext cx="2387838" cy="1320427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8A98EC14-FBA8-FC49-A367-D9956E9DA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036" y="3498096"/>
            <a:ext cx="2677832" cy="191995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7975C12-403E-8540-A0D8-DADB3DE16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163" y="3797860"/>
            <a:ext cx="2277035" cy="138361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1C08BB-5DA0-654D-BF9F-FD5CE06384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93" y="4446442"/>
            <a:ext cx="1943218" cy="19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 descr="genepi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184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-25510" y="3167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Rapid Infectious Disease Analysis (IRIDA) Platform - a Canadian-led open source, end-to-end platform for public health genomics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3B1E21-16A1-D547-B12F-23D7C330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522" y="90066"/>
            <a:ext cx="3619500" cy="889000"/>
          </a:xfrm>
          <a:prstGeom prst="rect">
            <a:avLst/>
          </a:prstGeom>
        </p:spPr>
      </p:pic>
      <p:pic>
        <p:nvPicPr>
          <p:cNvPr id="14" name="Picture 13" descr="zoom.jpg">
            <a:extLst>
              <a:ext uri="{FF2B5EF4-FFF2-40B4-BE49-F238E27FC236}">
                <a16:creationId xmlns:a16="http://schemas.microsoft.com/office/drawing/2014/main" id="{9DEAADF7-A9AE-5140-9E0B-1E76BFF861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9" y="3641439"/>
            <a:ext cx="3542054" cy="2331852"/>
          </a:xfrm>
          <a:prstGeom prst="rect">
            <a:avLst/>
          </a:prstGeom>
        </p:spPr>
      </p:pic>
      <p:pic>
        <p:nvPicPr>
          <p:cNvPr id="15" name="Picture 14" descr="cover_nature.jpg">
            <a:extLst>
              <a:ext uri="{FF2B5EF4-FFF2-40B4-BE49-F238E27FC236}">
                <a16:creationId xmlns:a16="http://schemas.microsoft.com/office/drawing/2014/main" id="{C9F5E70E-5B84-6F4F-B7FF-6AEFB5A04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1" y="5440784"/>
            <a:ext cx="1053294" cy="1327150"/>
          </a:xfrm>
          <a:prstGeom prst="rect">
            <a:avLst/>
          </a:prstGeom>
        </p:spPr>
      </p:pic>
      <p:pic>
        <p:nvPicPr>
          <p:cNvPr id="16" name="Picture 15" descr="BDlead460.jpg">
            <a:extLst>
              <a:ext uri="{FF2B5EF4-FFF2-40B4-BE49-F238E27FC236}">
                <a16:creationId xmlns:a16="http://schemas.microsoft.com/office/drawing/2014/main" id="{E15FDBC0-620F-A543-8BFC-498A05D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93" y="5833385"/>
            <a:ext cx="1294857" cy="934549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272" y="3641439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4299313" y="5117430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6B6F000-4A24-A24E-B7CA-6C3EB830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1"/>
                </a:solidFill>
              </a:rPr>
              <a:t>End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5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26706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1" name="Google Shape;654;p57">
            <a:extLst>
              <a:ext uri="{FF2B5EF4-FFF2-40B4-BE49-F238E27FC236}">
                <a16:creationId xmlns:a16="http://schemas.microsoft.com/office/drawing/2014/main" id="{EC5E6DFA-4DA0-3744-B1AD-AB9B81057E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9113" y="737006"/>
            <a:ext cx="1609225" cy="111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55;p57">
            <a:extLst>
              <a:ext uri="{FF2B5EF4-FFF2-40B4-BE49-F238E27FC236}">
                <a16:creationId xmlns:a16="http://schemas.microsoft.com/office/drawing/2014/main" id="{B733B067-B63C-0240-8D04-0E2F81993C9A}"/>
              </a:ext>
            </a:extLst>
          </p:cNvPr>
          <p:cNvSpPr txBox="1"/>
          <p:nvPr/>
        </p:nvSpPr>
        <p:spPr>
          <a:xfrm>
            <a:off x="5635955" y="1963503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lang="en-US" sz="105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Lead CARD Developer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656;p57">
            <a:extLst>
              <a:ext uri="{FF2B5EF4-FFF2-40B4-BE49-F238E27FC236}">
                <a16:creationId xmlns:a16="http://schemas.microsoft.com/office/drawing/2014/main" id="{C21EEEFE-1904-B84B-8256-01C8B23651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3934" y="737006"/>
            <a:ext cx="103477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57;p57">
            <a:extLst>
              <a:ext uri="{FF2B5EF4-FFF2-40B4-BE49-F238E27FC236}">
                <a16:creationId xmlns:a16="http://schemas.microsoft.com/office/drawing/2014/main" id="{3D7F6614-BA22-FF4E-8E56-9AA7C6D26984}"/>
              </a:ext>
            </a:extLst>
          </p:cNvPr>
          <p:cNvSpPr txBox="1"/>
          <p:nvPr/>
        </p:nvSpPr>
        <p:spPr>
          <a:xfrm>
            <a:off x="7482030" y="1963503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Brian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Alcock</a:t>
            </a:r>
            <a:endParaRPr lang="en-US" sz="105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Lead CARD Curator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oogle Shape;658;p57">
            <a:extLst>
              <a:ext uri="{FF2B5EF4-FFF2-40B4-BE49-F238E27FC236}">
                <a16:creationId xmlns:a16="http://schemas.microsoft.com/office/drawing/2014/main" id="{7C88D1F4-B4E0-6346-89A5-4C942B4BF0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1337" y="597856"/>
            <a:ext cx="1507754" cy="1507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59;p57">
            <a:extLst>
              <a:ext uri="{FF2B5EF4-FFF2-40B4-BE49-F238E27FC236}">
                <a16:creationId xmlns:a16="http://schemas.microsoft.com/office/drawing/2014/main" id="{58FB5947-CB1C-734C-A3B7-34713B4F0A85}"/>
              </a:ext>
            </a:extLst>
          </p:cNvPr>
          <p:cNvSpPr txBox="1"/>
          <p:nvPr/>
        </p:nvSpPr>
        <p:spPr>
          <a:xfrm>
            <a:off x="3802688" y="197728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Allison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Guitor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Ph.D.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(Wright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5CA9659-4C28-3842-AF69-45401E2DC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371" y="682933"/>
            <a:ext cx="1426381" cy="14263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5214FA-32EE-8348-9079-967A128EFF78}"/>
              </a:ext>
            </a:extLst>
          </p:cNvPr>
          <p:cNvSpPr txBox="1"/>
          <p:nvPr/>
        </p:nvSpPr>
        <p:spPr>
          <a:xfrm>
            <a:off x="1593629" y="2165455"/>
            <a:ext cx="9476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Gerry Wright</a:t>
            </a:r>
          </a:p>
        </p:txBody>
      </p:sp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55035B8-05D3-0B4D-9E7D-6C04F6990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907" y="682934"/>
            <a:ext cx="948451" cy="14226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5BD944-6A45-7F42-9D81-C75A24783F64}"/>
              </a:ext>
            </a:extLst>
          </p:cNvPr>
          <p:cNvSpPr txBox="1"/>
          <p:nvPr/>
        </p:nvSpPr>
        <p:spPr>
          <a:xfrm>
            <a:off x="2971907" y="2158924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 Bait Capture</a:t>
            </a:r>
            <a:endParaRPr dirty="0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E2E7C-1E51-9A4F-A8FE-0F4C556D9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066" y="2646614"/>
            <a:ext cx="6643868" cy="35868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39DC0A-C9BB-C944-A15F-3BF11FD30524}"/>
              </a:ext>
            </a:extLst>
          </p:cNvPr>
          <p:cNvSpPr txBox="1"/>
          <p:nvPr/>
        </p:nvSpPr>
        <p:spPr>
          <a:xfrm>
            <a:off x="0" y="6558771"/>
            <a:ext cx="4729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Guitor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2019. </a:t>
            </a:r>
            <a:r>
              <a:rPr lang="en-US" sz="1050" i="1" dirty="0">
                <a:solidFill>
                  <a:schemeClr val="bg1"/>
                </a:solidFill>
              </a:rPr>
              <a:t>Antimicrobial Agents and Chemotherapy</a:t>
            </a:r>
            <a:r>
              <a:rPr lang="en-US" sz="1050" dirty="0">
                <a:solidFill>
                  <a:schemeClr val="bg1"/>
                </a:solidFill>
              </a:rPr>
              <a:t>, 64, e01324-19.</a:t>
            </a:r>
          </a:p>
        </p:txBody>
      </p:sp>
    </p:spTree>
    <p:extLst>
      <p:ext uri="{BB962C8B-B14F-4D97-AF65-F5344CB8AC3E}">
        <p14:creationId xmlns:p14="http://schemas.microsoft.com/office/powerpoint/2010/main" val="36908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95002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76" y="682933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1261512" y="216545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341979" y="682934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2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95002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76" y="682933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1261512" y="216545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341979" y="682934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037FF47C-7D0E-6749-8AA3-D8253115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27" name="Google Shape;659;p57">
            <a:extLst>
              <a:ext uri="{FF2B5EF4-FFF2-40B4-BE49-F238E27FC236}">
                <a16:creationId xmlns:a16="http://schemas.microsoft.com/office/drawing/2014/main" id="{0B7B24ED-CDA8-0247-AFB5-A0187830C413}"/>
              </a:ext>
            </a:extLst>
          </p:cNvPr>
          <p:cNvSpPr txBox="1"/>
          <p:nvPr/>
        </p:nvSpPr>
        <p:spPr>
          <a:xfrm>
            <a:off x="-294288" y="5568100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4DB7372E-12D3-0540-9D50-56D038B98AF1}"/>
              </a:ext>
            </a:extLst>
          </p:cNvPr>
          <p:cNvSpPr txBox="1"/>
          <p:nvPr/>
        </p:nvSpPr>
        <p:spPr>
          <a:xfrm>
            <a:off x="5780690" y="2827345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5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2622</Words>
  <Application>Microsoft Macintosh PowerPoint</Application>
  <PresentationFormat>On-screen Show (4:3)</PresentationFormat>
  <Paragraphs>462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McArthur, Andrew</cp:lastModifiedBy>
  <cp:revision>82</cp:revision>
  <dcterms:modified xsi:type="dcterms:W3CDTF">2020-11-22T17:01:19Z</dcterms:modified>
</cp:coreProperties>
</file>